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77" r:id="rId6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60" Target="slides/slide18.xml" Type="http://schemas.openxmlformats.org/officeDocument/2006/relationships/slide"/><Relationship Id="rId61" Target="slides/slide19.xml" Type="http://schemas.openxmlformats.org/officeDocument/2006/relationships/slide"/><Relationship Id="rId62" Target="slides/slide20.xml" Type="http://schemas.openxmlformats.org/officeDocument/2006/relationships/slide"/><Relationship Id="rId63" Target="slides/slide21.xml" Type="http://schemas.openxmlformats.org/officeDocument/2006/relationships/slide"/><Relationship Id="rId64" Target="slides/slide2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jpeg" Type="http://schemas.openxmlformats.org/officeDocument/2006/relationships/image"/><Relationship Id="rId5" Target="../media/VAGDN1BaDvo.mp4" Type="http://schemas.openxmlformats.org/officeDocument/2006/relationships/video"/><Relationship Id="rId6" Target="../media/VAGDN1BaDvo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8.jpeg" Type="http://schemas.openxmlformats.org/officeDocument/2006/relationships/image"/><Relationship Id="rId5" Target="../media/VAGDN0aVV1E.mp4" Type="http://schemas.openxmlformats.org/officeDocument/2006/relationships/video"/><Relationship Id="rId6" Target="../media/VAGDN0aVV1E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9.jpeg" Type="http://schemas.openxmlformats.org/officeDocument/2006/relationships/image"/><Relationship Id="rId5" Target="../media/VAGDN3zUXaY.mp4" Type="http://schemas.openxmlformats.org/officeDocument/2006/relationships/video"/><Relationship Id="rId6" Target="../media/VAGDN3zUXaY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2.jpeg" Type="http://schemas.openxmlformats.org/officeDocument/2006/relationships/image"/><Relationship Id="rId5" Target="../media/VAGDOXU1t4c.mp4" Type="http://schemas.openxmlformats.org/officeDocument/2006/relationships/video"/><Relationship Id="rId6" Target="../media/VAGDOXU1t4c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13723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9"/>
                </a:lnTo>
                <a:lnTo>
                  <a:pt x="0" y="402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5013259"/>
            <a:ext cx="13338537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API ACTIVITIES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2997" y="647026"/>
            <a:ext cx="15227028" cy="8992948"/>
          </a:xfrm>
          <a:custGeom>
            <a:avLst/>
            <a:gdLst/>
            <a:ahLst/>
            <a:cxnLst/>
            <a:rect r="r" b="b" t="t" l="l"/>
            <a:pathLst>
              <a:path h="8992948" w="15227028">
                <a:moveTo>
                  <a:pt x="0" y="0"/>
                </a:moveTo>
                <a:lnTo>
                  <a:pt x="15227028" y="0"/>
                </a:lnTo>
                <a:lnTo>
                  <a:pt x="15227028" y="8992948"/>
                </a:lnTo>
                <a:lnTo>
                  <a:pt x="0" y="899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96" r="0" b="-1305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861624" y="-799259"/>
            <a:ext cx="11245538" cy="12148725"/>
            <a:chOff x="0" y="0"/>
            <a:chExt cx="2961788" cy="31996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3199664"/>
            </a:xfrm>
            <a:custGeom>
              <a:avLst/>
              <a:gdLst/>
              <a:ahLst/>
              <a:cxnLst/>
              <a:rect r="r" b="b" t="t" l="l"/>
              <a:pathLst>
                <a:path h="3199664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3199664"/>
                  </a:lnTo>
                  <a:lnTo>
                    <a:pt x="0" y="31996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3228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494314" y="990600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529216" y="1448198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"/>
              </a:rPr>
              <a:t>ACTIVITY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76443" y="2771167"/>
            <a:ext cx="10180270" cy="204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5"/>
              </a:lnSpc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Add Pet:</a:t>
            </a:r>
          </a:p>
          <a:p>
            <a:pPr marL="604515" indent="-302257" lvl="1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Add a pet as above but randomize the pet Name as well as the pet Status based on a predefined set of values.</a:t>
            </a:r>
          </a:p>
          <a:p>
            <a:pPr>
              <a:lnSpc>
                <a:spcPts val="411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5073" r="0" b="11861"/>
          <a:stretch>
            <a:fillRect/>
          </a:stretch>
        </p:blipFill>
        <p:spPr>
          <a:xfrm flipH="false" flipV="false" rot="0">
            <a:off x="2176922" y="884645"/>
            <a:ext cx="13934157" cy="8517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861624" y="-799259"/>
            <a:ext cx="11245538" cy="12148725"/>
            <a:chOff x="0" y="0"/>
            <a:chExt cx="2961788" cy="31996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3199664"/>
            </a:xfrm>
            <a:custGeom>
              <a:avLst/>
              <a:gdLst/>
              <a:ahLst/>
              <a:cxnLst/>
              <a:rect r="r" b="b" t="t" l="l"/>
              <a:pathLst>
                <a:path h="3199664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3199664"/>
                  </a:lnTo>
                  <a:lnTo>
                    <a:pt x="0" y="31996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3228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494314" y="990600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529216" y="1448198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"/>
              </a:rPr>
              <a:t>ACTIVITY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94258" y="2518173"/>
            <a:ext cx="10180270" cy="425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2"/>
              </a:lnSpc>
            </a:pPr>
            <a:r>
              <a:rPr lang="en-US" sz="2899">
                <a:solidFill>
                  <a:srgbClr val="FFFFFF"/>
                </a:solidFill>
                <a:latin typeface="Open Sauce Light"/>
              </a:rPr>
              <a:t>     Get Pet variation:</a:t>
            </a:r>
          </a:p>
          <a:p>
            <a:pPr>
              <a:lnSpc>
                <a:spcPts val="4262"/>
              </a:lnSpc>
            </a:pPr>
          </a:p>
          <a:p>
            <a:pPr marL="626104" indent="-313052" lvl="1">
              <a:lnSpc>
                <a:spcPts val="4262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uce Light"/>
              </a:rPr>
              <a:t>For the POST request above where the pet id was randomized,</a:t>
            </a:r>
          </a:p>
          <a:p>
            <a:pPr marL="626104" indent="-313052" lvl="1">
              <a:lnSpc>
                <a:spcPts val="4262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uce Light"/>
              </a:rPr>
              <a:t>Run a GET request to get the details of the pet created, using the pet id. This should be automated, not manual key-in of the pet id.</a:t>
            </a:r>
          </a:p>
          <a:p>
            <a:pPr>
              <a:lnSpc>
                <a:spcPts val="4262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1781" r="0" b="11781"/>
          <a:stretch>
            <a:fillRect/>
          </a:stretch>
        </p:blipFill>
        <p:spPr>
          <a:xfrm flipH="false" flipV="false" rot="0">
            <a:off x="1821015" y="762112"/>
            <a:ext cx="14645970" cy="8762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861624" y="-799259"/>
            <a:ext cx="11245538" cy="12148725"/>
            <a:chOff x="0" y="0"/>
            <a:chExt cx="2961788" cy="31996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3199664"/>
            </a:xfrm>
            <a:custGeom>
              <a:avLst/>
              <a:gdLst/>
              <a:ahLst/>
              <a:cxnLst/>
              <a:rect r="r" b="b" t="t" l="l"/>
              <a:pathLst>
                <a:path h="3199664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3199664"/>
                  </a:lnTo>
                  <a:lnTo>
                    <a:pt x="0" y="31996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3228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494314" y="990600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529216" y="1448198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"/>
              </a:rPr>
              <a:t>ACTIVITY 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01391" y="2945309"/>
            <a:ext cx="11686609" cy="566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8"/>
              </a:lnSpc>
            </a:pPr>
            <a:r>
              <a:rPr lang="en-US" sz="2815">
                <a:solidFill>
                  <a:srgbClr val="FFFFFF"/>
                </a:solidFill>
                <a:latin typeface="Open Sauce Light"/>
              </a:rPr>
              <a:t>   Post/Get/Put/Delete operations together:</a:t>
            </a:r>
          </a:p>
          <a:p>
            <a:pPr>
              <a:lnSpc>
                <a:spcPts val="4138"/>
              </a:lnSpc>
            </a:pPr>
          </a:p>
          <a:p>
            <a:pPr algn="just">
              <a:lnSpc>
                <a:spcPts val="4138"/>
              </a:lnSpc>
            </a:pPr>
            <a:r>
              <a:rPr lang="en-US" sz="2815">
                <a:solidFill>
                  <a:srgbClr val="FFFFFF"/>
                </a:solidFill>
                <a:latin typeface="Open Sauce Light"/>
              </a:rPr>
              <a:t>    Building on top of above, do the following sequence:</a:t>
            </a:r>
          </a:p>
          <a:p>
            <a:pPr algn="just" marL="607765" indent="-303882" lvl="1">
              <a:lnSpc>
                <a:spcPts val="4138"/>
              </a:lnSpc>
              <a:buFont typeface="Arial"/>
              <a:buChar char="•"/>
            </a:pPr>
            <a:r>
              <a:rPr lang="en-US" sz="2815">
                <a:solidFill>
                  <a:srgbClr val="FFFFFF"/>
                </a:solidFill>
                <a:latin typeface="Open Sauce Light"/>
              </a:rPr>
              <a:t>        Post request as above, with randomized id, name and status</a:t>
            </a:r>
          </a:p>
          <a:p>
            <a:pPr algn="just" marL="607765" indent="-303882" lvl="1">
              <a:lnSpc>
                <a:spcPts val="4138"/>
              </a:lnSpc>
              <a:buFont typeface="Arial"/>
              <a:buChar char="•"/>
            </a:pPr>
            <a:r>
              <a:rPr lang="en-US" sz="2815">
                <a:solidFill>
                  <a:srgbClr val="FFFFFF"/>
                </a:solidFill>
                <a:latin typeface="Open Sauce Light"/>
              </a:rPr>
              <a:t>        Get request to get the details of the pet added above</a:t>
            </a:r>
          </a:p>
          <a:p>
            <a:pPr algn="just" marL="607765" indent="-303882" lvl="1">
              <a:lnSpc>
                <a:spcPts val="4138"/>
              </a:lnSpc>
              <a:buFont typeface="Arial"/>
              <a:buChar char="•"/>
            </a:pPr>
            <a:r>
              <a:rPr lang="en-US" sz="2815">
                <a:solidFill>
                  <a:srgbClr val="FFFFFF"/>
                </a:solidFill>
                <a:latin typeface="Open Sauce Light"/>
              </a:rPr>
              <a:t>        Put request to update the status of the pet created above</a:t>
            </a:r>
          </a:p>
          <a:p>
            <a:pPr algn="just" marL="607765" indent="-303882" lvl="1">
              <a:lnSpc>
                <a:spcPts val="4138"/>
              </a:lnSpc>
              <a:buFont typeface="Arial"/>
              <a:buChar char="•"/>
            </a:pPr>
            <a:r>
              <a:rPr lang="en-US" sz="2815">
                <a:solidFill>
                  <a:srgbClr val="FFFFFF"/>
                </a:solidFill>
                <a:latin typeface="Open Sauce Light"/>
              </a:rPr>
              <a:t>        Get request to verify that the status is actually changed</a:t>
            </a:r>
          </a:p>
          <a:p>
            <a:pPr algn="just" marL="607765" indent="-303882" lvl="1">
              <a:lnSpc>
                <a:spcPts val="4138"/>
              </a:lnSpc>
              <a:buFont typeface="Arial"/>
              <a:buChar char="•"/>
            </a:pPr>
            <a:r>
              <a:rPr lang="en-US" sz="2815">
                <a:solidFill>
                  <a:srgbClr val="FFFFFF"/>
                </a:solidFill>
                <a:latin typeface="Open Sauce Light"/>
              </a:rPr>
              <a:t>        Delete request to delete the pet</a:t>
            </a:r>
          </a:p>
          <a:p>
            <a:pPr algn="just" marL="607765" indent="-303882" lvl="1">
              <a:lnSpc>
                <a:spcPts val="4138"/>
              </a:lnSpc>
              <a:buFont typeface="Arial"/>
              <a:buChar char="•"/>
            </a:pPr>
            <a:r>
              <a:rPr lang="en-US" sz="2815">
                <a:solidFill>
                  <a:srgbClr val="FFFFFF"/>
                </a:solidFill>
                <a:latin typeface="Open Sauce Light"/>
              </a:rPr>
              <a:t>        Get request to verify that the pet cannot be found</a:t>
            </a:r>
          </a:p>
          <a:p>
            <a:pPr algn="just" marL="607765" indent="-303882" lvl="1">
              <a:lnSpc>
                <a:spcPts val="4138"/>
              </a:lnSpc>
              <a:buFont typeface="Arial"/>
              <a:buChar char="•"/>
            </a:pPr>
            <a:r>
              <a:rPr lang="en-US" sz="2815">
                <a:solidFill>
                  <a:srgbClr val="FFFFFF"/>
                </a:solidFill>
                <a:latin typeface="Open Sauce Light"/>
              </a:rPr>
              <a:t>        Use console.log to add informational messages throughout</a:t>
            </a:r>
          </a:p>
          <a:p>
            <a:pPr algn="just">
              <a:lnSpc>
                <a:spcPts val="4138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9890" r="0" b="8279"/>
          <a:stretch>
            <a:fillRect/>
          </a:stretch>
        </p:blipFill>
        <p:spPr>
          <a:xfrm flipH="false" flipV="false" rot="0">
            <a:off x="2094195" y="921539"/>
            <a:ext cx="14099611" cy="8443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2412" y="2777297"/>
            <a:ext cx="16308197" cy="4370047"/>
          </a:xfrm>
          <a:custGeom>
            <a:avLst/>
            <a:gdLst/>
            <a:ahLst/>
            <a:cxnLst/>
            <a:rect r="r" b="b" t="t" l="l"/>
            <a:pathLst>
              <a:path h="4370047" w="16308197">
                <a:moveTo>
                  <a:pt x="0" y="0"/>
                </a:moveTo>
                <a:lnTo>
                  <a:pt x="16308198" y="0"/>
                </a:lnTo>
                <a:lnTo>
                  <a:pt x="16308198" y="4370047"/>
                </a:lnTo>
                <a:lnTo>
                  <a:pt x="0" y="43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0" t="0" r="-95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861624" y="-799259"/>
            <a:ext cx="11245538" cy="12148725"/>
            <a:chOff x="0" y="0"/>
            <a:chExt cx="2961788" cy="31996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3199664"/>
            </a:xfrm>
            <a:custGeom>
              <a:avLst/>
              <a:gdLst/>
              <a:ahLst/>
              <a:cxnLst/>
              <a:rect r="r" b="b" t="t" l="l"/>
              <a:pathLst>
                <a:path h="3199664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3199664"/>
                  </a:lnTo>
                  <a:lnTo>
                    <a:pt x="0" y="31996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3228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0494314" y="990600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529216" y="1448198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"/>
              </a:rPr>
              <a:t>ACTIVITY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94258" y="2582036"/>
            <a:ext cx="10180270" cy="2561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5"/>
              </a:lnSpc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a) Create a CSV file with test data as shown.</a:t>
            </a:r>
          </a:p>
          <a:p>
            <a:pPr>
              <a:lnSpc>
                <a:spcPts val="4115"/>
              </a:lnSpc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b) Use the CSV test data to create POST requests</a:t>
            </a:r>
          </a:p>
          <a:p>
            <a:pPr>
              <a:lnSpc>
                <a:spcPts val="4115"/>
              </a:lnSpc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c) Use console.log to write the data being used during each request.</a:t>
            </a:r>
          </a:p>
          <a:p>
            <a:pPr>
              <a:lnSpc>
                <a:spcPts val="4115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08695" y="1247214"/>
            <a:ext cx="9439933" cy="7792572"/>
          </a:xfrm>
          <a:custGeom>
            <a:avLst/>
            <a:gdLst/>
            <a:ahLst/>
            <a:cxnLst/>
            <a:rect r="r" b="b" t="t" l="l"/>
            <a:pathLst>
              <a:path h="7792572" w="9439933">
                <a:moveTo>
                  <a:pt x="0" y="0"/>
                </a:moveTo>
                <a:lnTo>
                  <a:pt x="9439934" y="0"/>
                </a:lnTo>
                <a:lnTo>
                  <a:pt x="9439934" y="7792572"/>
                </a:lnTo>
                <a:lnTo>
                  <a:pt x="0" y="7792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938" y="2687222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15" y="3293356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38938" y="4651375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38938" y="6007100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8938" y="7172765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38615" y="109549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MEMBERS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66578" y="718229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Sarthak Wankhede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22884" y="589324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Saasvatha P 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18235" y="3312406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Nithi Shree J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22884" y="4601456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Vinayak Sharma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37125" y="1028700"/>
            <a:ext cx="1401374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93973">
            <a:off x="-1226840" y="-275161"/>
            <a:ext cx="20194204" cy="12043089"/>
          </a:xfrm>
          <a:custGeom>
            <a:avLst/>
            <a:gdLst/>
            <a:ahLst/>
            <a:cxnLst/>
            <a:rect r="r" b="b" t="t" l="l"/>
            <a:pathLst>
              <a:path h="12043089" w="20194204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7120943" cy="7619050"/>
            <a:chOff x="0" y="0"/>
            <a:chExt cx="1875475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5475" cy="2006663"/>
            </a:xfrm>
            <a:custGeom>
              <a:avLst/>
              <a:gdLst/>
              <a:ahLst/>
              <a:cxnLst/>
              <a:rect r="r" b="b" t="t" l="l"/>
              <a:pathLst>
                <a:path h="2006663" w="1875475">
                  <a:moveTo>
                    <a:pt x="0" y="0"/>
                  </a:moveTo>
                  <a:lnTo>
                    <a:pt x="1875475" y="0"/>
                  </a:lnTo>
                  <a:lnTo>
                    <a:pt x="1875475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5475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1333975"/>
            <a:ext cx="7120943" cy="7619050"/>
            <a:chOff x="0" y="0"/>
            <a:chExt cx="1875475" cy="2006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5475" cy="2006663"/>
            </a:xfrm>
            <a:custGeom>
              <a:avLst/>
              <a:gdLst/>
              <a:ahLst/>
              <a:cxnLst/>
              <a:rect r="r" b="b" t="t" l="l"/>
              <a:pathLst>
                <a:path h="2006663" w="1875475">
                  <a:moveTo>
                    <a:pt x="0" y="0"/>
                  </a:moveTo>
                  <a:lnTo>
                    <a:pt x="1875475" y="0"/>
                  </a:lnTo>
                  <a:lnTo>
                    <a:pt x="1875475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75475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34803" y="3046593"/>
            <a:ext cx="528630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0"/>
              </a:lnSpc>
            </a:pPr>
            <a:r>
              <a:rPr lang="en-US" sz="4400" spc="624">
                <a:solidFill>
                  <a:srgbClr val="000000"/>
                </a:solidFill>
                <a:latin typeface="Open Sauce Medium"/>
              </a:rPr>
              <a:t>LEARNINGS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1572" y="4626673"/>
            <a:ext cx="5132767" cy="131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Using Postman to call apis and test them</a:t>
            </a: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writing scripts</a:t>
            </a: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Using custom Variables</a:t>
            </a: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Using CSV files to run requests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5184" y="3046593"/>
            <a:ext cx="6203370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0"/>
              </a:lnSpc>
            </a:pPr>
            <a:r>
              <a:rPr lang="en-US" sz="4400" spc="624">
                <a:solidFill>
                  <a:srgbClr val="000000"/>
                </a:solidFill>
                <a:latin typeface="Open Sauce Medium"/>
              </a:rPr>
              <a:t>IMPLEMENTATION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5184" y="4523212"/>
            <a:ext cx="6407930" cy="2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9349" indent="-244674" lvl="1">
              <a:lnSpc>
                <a:spcPts val="3331"/>
              </a:lnSpc>
              <a:buFont typeface="Arial"/>
              <a:buChar char="•"/>
            </a:pPr>
            <a:r>
              <a:rPr lang="en-US" sz="2266">
                <a:solidFill>
                  <a:srgbClr val="000000"/>
                </a:solidFill>
                <a:latin typeface="Open Sauce Light"/>
              </a:rPr>
              <a:t>Variables not resolved</a:t>
            </a:r>
          </a:p>
          <a:p>
            <a:pPr marL="489349" indent="-244674" lvl="1">
              <a:lnSpc>
                <a:spcPts val="3331"/>
              </a:lnSpc>
              <a:buFont typeface="Arial"/>
              <a:buChar char="•"/>
            </a:pPr>
            <a:r>
              <a:rPr lang="en-US" sz="2266">
                <a:solidFill>
                  <a:srgbClr val="000000"/>
                </a:solidFill>
                <a:latin typeface="Open Sauce Light"/>
              </a:rPr>
              <a:t>Environment not set properly</a:t>
            </a:r>
          </a:p>
          <a:p>
            <a:pPr marL="489349" indent="-244674" lvl="1">
              <a:lnSpc>
                <a:spcPts val="3331"/>
              </a:lnSpc>
              <a:buFont typeface="Arial"/>
              <a:buChar char="•"/>
            </a:pPr>
            <a:r>
              <a:rPr lang="en-US" sz="2266">
                <a:solidFill>
                  <a:srgbClr val="000000"/>
                </a:solidFill>
                <a:latin typeface="Open Sauce Light"/>
              </a:rPr>
              <a:t>problem with adding correct base URL</a:t>
            </a:r>
          </a:p>
          <a:p>
            <a:pPr marL="489349" indent="-244674" lvl="1">
              <a:lnSpc>
                <a:spcPts val="3331"/>
              </a:lnSpc>
              <a:buFont typeface="Arial"/>
              <a:buChar char="•"/>
            </a:pPr>
            <a:r>
              <a:rPr lang="en-US" sz="2266">
                <a:solidFill>
                  <a:srgbClr val="000000"/>
                </a:solidFill>
                <a:latin typeface="Open Sauce Light"/>
              </a:rPr>
              <a:t>Data types of objects body like for string not using double quotations properly .</a:t>
            </a:r>
          </a:p>
          <a:p>
            <a:pPr>
              <a:lnSpc>
                <a:spcPts val="333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025184" y="2381113"/>
            <a:ext cx="723088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Issuses faced during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34803" y="2381113"/>
            <a:ext cx="528630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Our </a:t>
            </a:r>
          </a:p>
        </p:txBody>
      </p:sp>
      <p:sp>
        <p:nvSpPr>
          <p:cNvPr name="AutoShape 15" id="15"/>
          <p:cNvSpPr/>
          <p:nvPr/>
        </p:nvSpPr>
        <p:spPr>
          <a:xfrm flipH="true" flipV="true">
            <a:off x="10334803" y="39752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-7400766" y="40133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46418" y="4814535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50" y="0"/>
                </a:lnTo>
                <a:lnTo>
                  <a:pt x="324050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71185" y="4311480"/>
            <a:ext cx="7398723" cy="126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39"/>
              </a:lnSpc>
            </a:pPr>
            <a:r>
              <a:rPr lang="en-US" sz="7399" spc="628">
                <a:solidFill>
                  <a:srgbClr val="FFFFFF"/>
                </a:solidFill>
                <a:latin typeface="Agrandir Narrow Bold"/>
              </a:rPr>
              <a:t>THANK YOU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5562" y="814454"/>
            <a:ext cx="17076876" cy="9315875"/>
            <a:chOff x="0" y="0"/>
            <a:chExt cx="4497614" cy="2453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7613" cy="2453564"/>
            </a:xfrm>
            <a:custGeom>
              <a:avLst/>
              <a:gdLst/>
              <a:ahLst/>
              <a:cxnLst/>
              <a:rect r="r" b="b" t="t" l="l"/>
              <a:pathLst>
                <a:path h="2453564" w="4497613">
                  <a:moveTo>
                    <a:pt x="0" y="0"/>
                  </a:moveTo>
                  <a:lnTo>
                    <a:pt x="4497613" y="0"/>
                  </a:lnTo>
                  <a:lnTo>
                    <a:pt x="4497613" y="2453564"/>
                  </a:lnTo>
                  <a:lnTo>
                    <a:pt x="0" y="2453564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497614" cy="2482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367027" indent="-183514" lvl="1">
                <a:lnSpc>
                  <a:spcPts val="1869"/>
                </a:lnSpc>
                <a:buFont typeface="Arial"/>
                <a:buChar char="•"/>
              </a:pPr>
            </a:p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08476" y="4460178"/>
            <a:ext cx="3650824" cy="3400124"/>
          </a:xfrm>
          <a:custGeom>
            <a:avLst/>
            <a:gdLst/>
            <a:ahLst/>
            <a:cxnLst/>
            <a:rect r="r" b="b" t="t" l="l"/>
            <a:pathLst>
              <a:path h="3400124" w="3650824">
                <a:moveTo>
                  <a:pt x="0" y="0"/>
                </a:moveTo>
                <a:lnTo>
                  <a:pt x="3650824" y="0"/>
                </a:lnTo>
                <a:lnTo>
                  <a:pt x="3650824" y="3400124"/>
                </a:lnTo>
                <a:lnTo>
                  <a:pt x="0" y="340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16337" y="5181600"/>
            <a:ext cx="2780970" cy="2477166"/>
          </a:xfrm>
          <a:custGeom>
            <a:avLst/>
            <a:gdLst/>
            <a:ahLst/>
            <a:cxnLst/>
            <a:rect r="r" b="b" t="t" l="l"/>
            <a:pathLst>
              <a:path h="2477166" w="2780970">
                <a:moveTo>
                  <a:pt x="0" y="0"/>
                </a:moveTo>
                <a:lnTo>
                  <a:pt x="2780970" y="0"/>
                </a:lnTo>
                <a:lnTo>
                  <a:pt x="2780970" y="2477166"/>
                </a:lnTo>
                <a:lnTo>
                  <a:pt x="0" y="2477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82836" y="942975"/>
            <a:ext cx="10444167" cy="88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6"/>
              </a:lnSpc>
              <a:spcBef>
                <a:spcPct val="0"/>
              </a:spcBef>
            </a:pPr>
            <a:r>
              <a:rPr lang="en-US" sz="5243" spc="146">
                <a:solidFill>
                  <a:srgbClr val="010101"/>
                </a:solidFill>
                <a:latin typeface="Open Sauce"/>
              </a:rPr>
              <a:t>API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2836" y="2639450"/>
            <a:ext cx="11970825" cy="10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5" indent="-302257" lvl="1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API stands for Application Programming Interface</a:t>
            </a:r>
          </a:p>
          <a:p>
            <a:pPr marL="604515" indent="-302257" lvl="1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An API helps to communicate and exchange data with server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4912" y="4374453"/>
            <a:ext cx="11970825" cy="504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5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How Postman is Helping us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11613" y="5405716"/>
            <a:ext cx="11970825" cy="43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8"/>
              </a:lnSpc>
            </a:pPr>
            <a:r>
              <a:rPr lang="en-US" sz="2400">
                <a:solidFill>
                  <a:srgbClr val="000000"/>
                </a:solidFill>
                <a:latin typeface="Open Sauce Light"/>
              </a:rPr>
              <a:t>Sends Message to server which is called Request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97880" y="6753558"/>
            <a:ext cx="11970825" cy="43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8"/>
              </a:lnSpc>
            </a:pPr>
            <a:r>
              <a:rPr lang="en-US" sz="2400">
                <a:solidFill>
                  <a:srgbClr val="000000"/>
                </a:solidFill>
                <a:latin typeface="Open Sauce Light"/>
              </a:rPr>
              <a:t>Server sends Message back which is called Response</a:t>
            </a:r>
          </a:p>
        </p:txBody>
      </p:sp>
      <p:sp>
        <p:nvSpPr>
          <p:cNvPr name="AutoShape 13" id="13"/>
          <p:cNvSpPr/>
          <p:nvPr/>
        </p:nvSpPr>
        <p:spPr>
          <a:xfrm>
            <a:off x="5897880" y="6141190"/>
            <a:ext cx="7710596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4997307" y="6420183"/>
            <a:ext cx="829338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1833473"/>
            <a:ext cx="20370072" cy="7230211"/>
            <a:chOff x="0" y="0"/>
            <a:chExt cx="5364957" cy="19042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904253"/>
            </a:xfrm>
            <a:custGeom>
              <a:avLst/>
              <a:gdLst/>
              <a:ahLst/>
              <a:cxnLst/>
              <a:rect r="r" b="b" t="t" l="l"/>
              <a:pathLst>
                <a:path h="1904253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904253"/>
                  </a:lnTo>
                  <a:lnTo>
                    <a:pt x="0" y="1904253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93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7319990" y="433161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09367" y="7084457"/>
            <a:ext cx="11587991" cy="1747909"/>
          </a:xfrm>
          <a:custGeom>
            <a:avLst/>
            <a:gdLst/>
            <a:ahLst/>
            <a:cxnLst/>
            <a:rect r="r" b="b" t="t" l="l"/>
            <a:pathLst>
              <a:path h="1747909" w="11587991">
                <a:moveTo>
                  <a:pt x="0" y="0"/>
                </a:moveTo>
                <a:lnTo>
                  <a:pt x="11587991" y="0"/>
                </a:lnTo>
                <a:lnTo>
                  <a:pt x="11587991" y="1747910"/>
                </a:lnTo>
                <a:lnTo>
                  <a:pt x="0" y="1747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30015" y="1890623"/>
            <a:ext cx="6543672" cy="8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</a:rPr>
              <a:t>BASE URL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36567" y="3058230"/>
            <a:ext cx="10129912" cy="385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6471" indent="-323235" lvl="1">
              <a:lnSpc>
                <a:spcPts val="4401"/>
              </a:lnSpc>
              <a:buFont typeface="Arial"/>
              <a:buChar char="•"/>
            </a:pPr>
            <a:r>
              <a:rPr lang="en-US" sz="2994">
                <a:solidFill>
                  <a:srgbClr val="000000"/>
                </a:solidFill>
                <a:latin typeface="Open Sauce"/>
              </a:rPr>
              <a:t>We have to allocate and inspect the server section through JSON file. </a:t>
            </a:r>
          </a:p>
          <a:p>
            <a:pPr marL="646471" indent="-323235" lvl="1">
              <a:lnSpc>
                <a:spcPts val="4401"/>
              </a:lnSpc>
              <a:buFont typeface="Arial"/>
              <a:buChar char="•"/>
            </a:pPr>
            <a:r>
              <a:rPr lang="en-US" sz="2994">
                <a:solidFill>
                  <a:srgbClr val="000000"/>
                </a:solidFill>
                <a:latin typeface="Open Sauce"/>
              </a:rPr>
              <a:t>The ‘url’ field within the servers section represent the base URL </a:t>
            </a:r>
          </a:p>
          <a:p>
            <a:pPr>
              <a:lnSpc>
                <a:spcPts val="4401"/>
              </a:lnSpc>
            </a:pPr>
            <a:r>
              <a:rPr lang="en-US" sz="2994">
                <a:solidFill>
                  <a:srgbClr val="000000"/>
                </a:solidFill>
                <a:latin typeface="Open Sauce"/>
              </a:rPr>
              <a:t>      </a:t>
            </a:r>
            <a:r>
              <a:rPr lang="en-US" sz="2994">
                <a:solidFill>
                  <a:srgbClr val="000000"/>
                </a:solidFill>
                <a:latin typeface="Open Sauce"/>
              </a:rPr>
              <a:t>Eg: </a:t>
            </a:r>
            <a:r>
              <a:rPr lang="en-US" sz="2994">
                <a:solidFill>
                  <a:srgbClr val="0097B2"/>
                </a:solidFill>
                <a:latin typeface="Open Sauce"/>
              </a:rPr>
              <a:t>https://petstore.swagger.io/v2</a:t>
            </a:r>
          </a:p>
          <a:p>
            <a:pPr marL="646471" indent="-323235" lvl="1">
              <a:lnSpc>
                <a:spcPts val="4401"/>
              </a:lnSpc>
              <a:buFont typeface="Arial"/>
              <a:buChar char="•"/>
            </a:pPr>
            <a:r>
              <a:rPr lang="en-US" sz="2994">
                <a:solidFill>
                  <a:srgbClr val="000000"/>
                </a:solidFill>
                <a:latin typeface="Open Sauce"/>
              </a:rPr>
              <a:t>This is the root URL to which all endpoint paths defined in the swagger file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861624" y="-799259"/>
            <a:ext cx="11245538" cy="12148725"/>
            <a:chOff x="0" y="0"/>
            <a:chExt cx="2961788" cy="31996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3199664"/>
            </a:xfrm>
            <a:custGeom>
              <a:avLst/>
              <a:gdLst/>
              <a:ahLst/>
              <a:cxnLst/>
              <a:rect r="r" b="b" t="t" l="l"/>
              <a:pathLst>
                <a:path h="3199664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3199664"/>
                  </a:lnTo>
                  <a:lnTo>
                    <a:pt x="0" y="31996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3228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0494314" y="990600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529216" y="1448198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"/>
              </a:rPr>
              <a:t>ACTIVITY 1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10030" y="2518173"/>
            <a:ext cx="11877970" cy="647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1201" indent="-345601" lvl="1">
              <a:lnSpc>
                <a:spcPts val="4706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Open Sauce Light"/>
              </a:rPr>
              <a:t>Add Pet:</a:t>
            </a:r>
          </a:p>
          <a:p>
            <a:pPr algn="just" marL="691201" indent="-345601" lvl="1">
              <a:lnSpc>
                <a:spcPts val="4706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Open Sauce Light"/>
              </a:rPr>
              <a:t>  Add a pet with the following attributes</a:t>
            </a:r>
          </a:p>
          <a:p>
            <a:pPr algn="just" marL="691201" indent="-345601" lvl="1">
              <a:lnSpc>
                <a:spcPts val="4706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Open Sauce Light"/>
              </a:rPr>
              <a:t>  id: last 4 digits of your IBM Id</a:t>
            </a:r>
          </a:p>
          <a:p>
            <a:pPr algn="just" marL="691201" indent="-345601" lvl="1">
              <a:lnSpc>
                <a:spcPts val="4706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Open Sauce Light"/>
              </a:rPr>
              <a:t>  name: your name</a:t>
            </a:r>
          </a:p>
          <a:p>
            <a:pPr algn="just" marL="691201" indent="-345601" lvl="1">
              <a:lnSpc>
                <a:spcPts val="4706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Open Sauce Light"/>
              </a:rPr>
              <a:t>  status: add a creative status</a:t>
            </a:r>
          </a:p>
          <a:p>
            <a:pPr algn="just" marL="691201" indent="-345601" lvl="1">
              <a:lnSpc>
                <a:spcPts val="4706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Open Sauce Light"/>
              </a:rPr>
              <a:t>  Make sure the response indicates successful addition</a:t>
            </a:r>
          </a:p>
          <a:p>
            <a:pPr algn="just" marL="691201" indent="-345601" lvl="1">
              <a:lnSpc>
                <a:spcPts val="4706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Open Sauce"/>
              </a:rPr>
              <a:t>  </a:t>
            </a:r>
            <a:r>
              <a:rPr lang="en-US" sz="3201">
                <a:solidFill>
                  <a:srgbClr val="FFFFFF"/>
                </a:solidFill>
                <a:latin typeface="Open Sauce Light"/>
              </a:rPr>
              <a:t>Get the new Pet by status:</a:t>
            </a:r>
          </a:p>
          <a:p>
            <a:pPr algn="just" marL="691201" indent="-345601" lvl="1">
              <a:lnSpc>
                <a:spcPts val="4706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Open Sauce Light"/>
              </a:rPr>
              <a:t> Using the status you added above, try to retrieve pets     with such status</a:t>
            </a:r>
          </a:p>
          <a:p>
            <a:pPr algn="just" marL="691201" indent="-345601" lvl="1">
              <a:lnSpc>
                <a:spcPts val="4706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Open Sauce Light"/>
              </a:rPr>
              <a:t>  Verify that your pet is present in the response</a:t>
            </a:r>
          </a:p>
          <a:p>
            <a:pPr>
              <a:lnSpc>
                <a:spcPts val="470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85716" y="949102"/>
            <a:ext cx="13528900" cy="8309198"/>
          </a:xfrm>
          <a:custGeom>
            <a:avLst/>
            <a:gdLst/>
            <a:ahLst/>
            <a:cxnLst/>
            <a:rect r="r" b="b" t="t" l="l"/>
            <a:pathLst>
              <a:path h="8309198" w="13528900">
                <a:moveTo>
                  <a:pt x="0" y="0"/>
                </a:moveTo>
                <a:lnTo>
                  <a:pt x="13528900" y="0"/>
                </a:lnTo>
                <a:lnTo>
                  <a:pt x="13528900" y="8309198"/>
                </a:lnTo>
                <a:lnTo>
                  <a:pt x="0" y="8309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77" r="-5273" b="-1474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30629" y="773598"/>
            <a:ext cx="13228054" cy="8739803"/>
          </a:xfrm>
          <a:custGeom>
            <a:avLst/>
            <a:gdLst/>
            <a:ahLst/>
            <a:cxnLst/>
            <a:rect r="r" b="b" t="t" l="l"/>
            <a:pathLst>
              <a:path h="8739803" w="13228054">
                <a:moveTo>
                  <a:pt x="0" y="0"/>
                </a:moveTo>
                <a:lnTo>
                  <a:pt x="13228054" y="0"/>
                </a:lnTo>
                <a:lnTo>
                  <a:pt x="13228054" y="8739804"/>
                </a:lnTo>
                <a:lnTo>
                  <a:pt x="0" y="873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73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861624" y="-799259"/>
            <a:ext cx="11245538" cy="12148725"/>
            <a:chOff x="0" y="0"/>
            <a:chExt cx="2961788" cy="31996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3199664"/>
            </a:xfrm>
            <a:custGeom>
              <a:avLst/>
              <a:gdLst/>
              <a:ahLst/>
              <a:cxnLst/>
              <a:rect r="r" b="b" t="t" l="l"/>
              <a:pathLst>
                <a:path h="3199664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3199664"/>
                  </a:lnTo>
                  <a:lnTo>
                    <a:pt x="0" y="31996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3228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494314" y="990600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529216" y="1448198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"/>
              </a:rPr>
              <a:t>ACTIVITY 2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54018" y="2518572"/>
            <a:ext cx="10180270" cy="153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5" indent="-302257" lvl="1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Add Pet:</a:t>
            </a:r>
          </a:p>
          <a:p>
            <a:pPr marL="604515" indent="-302257" lvl="1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 Light"/>
              </a:rPr>
              <a:t>Add a pet as above but randomize the pet ID</a:t>
            </a:r>
          </a:p>
          <a:p>
            <a:pPr>
              <a:lnSpc>
                <a:spcPts val="411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403" y="591910"/>
            <a:ext cx="17122217" cy="9151197"/>
            <a:chOff x="0" y="0"/>
            <a:chExt cx="4685940" cy="25044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85940" cy="2504463"/>
            </a:xfrm>
            <a:custGeom>
              <a:avLst/>
              <a:gdLst/>
              <a:ahLst/>
              <a:cxnLst/>
              <a:rect r="r" b="b" t="t" l="l"/>
              <a:pathLst>
                <a:path h="2504463" w="4685940">
                  <a:moveTo>
                    <a:pt x="0" y="0"/>
                  </a:moveTo>
                  <a:lnTo>
                    <a:pt x="4685940" y="0"/>
                  </a:lnTo>
                  <a:lnTo>
                    <a:pt x="4685940" y="2504463"/>
                  </a:lnTo>
                  <a:lnTo>
                    <a:pt x="0" y="2504463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85940" cy="254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84926" y="750159"/>
            <a:ext cx="15227028" cy="8834700"/>
          </a:xfrm>
          <a:custGeom>
            <a:avLst/>
            <a:gdLst/>
            <a:ahLst/>
            <a:cxnLst/>
            <a:rect r="r" b="b" t="t" l="l"/>
            <a:pathLst>
              <a:path h="8834700" w="15227028">
                <a:moveTo>
                  <a:pt x="0" y="0"/>
                </a:moveTo>
                <a:lnTo>
                  <a:pt x="15227028" y="0"/>
                </a:lnTo>
                <a:lnTo>
                  <a:pt x="15227028" y="8834700"/>
                </a:lnTo>
                <a:lnTo>
                  <a:pt x="0" y="883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017" r="0" b="-1505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DAGDNpXWzO0</dc:identifier>
  <dcterms:modified xsi:type="dcterms:W3CDTF">2011-08-01T06:04:30Z</dcterms:modified>
  <cp:revision>1</cp:revision>
  <dc:title>API-Activities</dc:title>
</cp:coreProperties>
</file>